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26" r:id="rId2"/>
    <p:sldId id="259" r:id="rId3"/>
    <p:sldId id="264" r:id="rId4"/>
    <p:sldId id="278" r:id="rId5"/>
    <p:sldId id="280" r:id="rId6"/>
    <p:sldId id="348" r:id="rId7"/>
    <p:sldId id="272" r:id="rId8"/>
    <p:sldId id="332" r:id="rId9"/>
    <p:sldId id="273" r:id="rId10"/>
    <p:sldId id="287" r:id="rId11"/>
    <p:sldId id="328" r:id="rId12"/>
    <p:sldId id="329" r:id="rId13"/>
    <p:sldId id="330" r:id="rId14"/>
    <p:sldId id="331" r:id="rId15"/>
    <p:sldId id="285" r:id="rId16"/>
    <p:sldId id="286" r:id="rId17"/>
    <p:sldId id="289" r:id="rId18"/>
    <p:sldId id="282" r:id="rId19"/>
    <p:sldId id="283" r:id="rId20"/>
    <p:sldId id="333" r:id="rId21"/>
    <p:sldId id="299" r:id="rId22"/>
    <p:sldId id="300" r:id="rId23"/>
    <p:sldId id="336" r:id="rId24"/>
    <p:sldId id="335" r:id="rId25"/>
    <p:sldId id="290" r:id="rId26"/>
    <p:sldId id="297" r:id="rId27"/>
    <p:sldId id="298" r:id="rId28"/>
    <p:sldId id="301" r:id="rId29"/>
    <p:sldId id="305" r:id="rId30"/>
    <p:sldId id="308" r:id="rId31"/>
    <p:sldId id="302" r:id="rId32"/>
    <p:sldId id="303" r:id="rId33"/>
    <p:sldId id="307" r:id="rId34"/>
    <p:sldId id="306" r:id="rId35"/>
    <p:sldId id="309" r:id="rId36"/>
    <p:sldId id="310" r:id="rId37"/>
    <p:sldId id="304" r:id="rId38"/>
    <p:sldId id="315" r:id="rId39"/>
    <p:sldId id="311" r:id="rId40"/>
    <p:sldId id="312" r:id="rId41"/>
    <p:sldId id="313" r:id="rId42"/>
    <p:sldId id="314" r:id="rId43"/>
    <p:sldId id="291" r:id="rId44"/>
    <p:sldId id="322" r:id="rId45"/>
    <p:sldId id="321" r:id="rId46"/>
    <p:sldId id="323" r:id="rId47"/>
    <p:sldId id="325" r:id="rId48"/>
    <p:sldId id="324" r:id="rId49"/>
    <p:sldId id="319" r:id="rId50"/>
    <p:sldId id="292" r:id="rId51"/>
    <p:sldId id="342" r:id="rId52"/>
    <p:sldId id="338" r:id="rId53"/>
    <p:sldId id="339" r:id="rId54"/>
    <p:sldId id="343" r:id="rId55"/>
    <p:sldId id="341" r:id="rId56"/>
    <p:sldId id="337" r:id="rId57"/>
    <p:sldId id="344" r:id="rId58"/>
    <p:sldId id="346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80808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6" autoAdjust="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62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38192-EF79-4F18-892D-B65E93EB7E4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57D89-BD75-4D72-9D13-1EC8002A5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3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LrDcOws7Ow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10106.tistory.com/3212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ryul12.tistory.com/entry/PHPMyAdmin-%EC%82%AC%EC%9A%A9%EB%B2%95" TargetMode="External"/><Relationship Id="rId4" Type="http://schemas.openxmlformats.org/officeDocument/2006/relationships/hyperlink" Target="https://ra2kstar.tistory.com/82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이떄</a:t>
            </a:r>
            <a:r>
              <a:rPr lang="ko-KR" altLang="en-US" dirty="0"/>
              <a:t> 부기장 했었고 </a:t>
            </a:r>
            <a:r>
              <a:rPr lang="en-US" altLang="ko-KR" dirty="0"/>
              <a:t>19</a:t>
            </a:r>
            <a:r>
              <a:rPr lang="ko-KR" altLang="en-US" dirty="0"/>
              <a:t>년도</a:t>
            </a:r>
            <a:r>
              <a:rPr lang="en-US" altLang="ko-KR" dirty="0"/>
              <a:t> </a:t>
            </a:r>
            <a:r>
              <a:rPr lang="ko-KR" altLang="en-US" dirty="0"/>
              <a:t>졸업  </a:t>
            </a:r>
            <a:r>
              <a:rPr lang="en-US" altLang="ko-KR" dirty="0"/>
              <a:t>19</a:t>
            </a:r>
            <a:r>
              <a:rPr lang="ko-KR" altLang="en-US" dirty="0"/>
              <a:t>년도에 공주대 컴퓨터공학부 갔고 수시 반수 해서 현재 숭실대학교 컴퓨터학부 재학중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428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effectLst/>
                <a:latin typeface="Roboto"/>
                <a:hlinkClick r:id="rId3"/>
              </a:rPr>
              <a:t>https://youtu.be/_LrDcOws7Ow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458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크로스 플랫폼 웹 서버 구성 팩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315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이것도 </a:t>
            </a:r>
            <a:r>
              <a:rPr lang="en-US" altLang="ko-KR" dirty="0" err="1"/>
              <a:t>xampp</a:t>
            </a:r>
            <a:r>
              <a:rPr lang="ko-KR" altLang="en-US" dirty="0"/>
              <a:t>에 포함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065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B5AEA4"/>
                </a:solidFill>
                <a:effectLst/>
                <a:latin typeface="Apple SD Gothic Neo"/>
              </a:rPr>
              <a:t>크로스 플랫폼 웹 서버 구성 팩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802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뒤에 만들 것의 출력화면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787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테이블 </a:t>
            </a:r>
            <a:r>
              <a:rPr lang="en-US" altLang="ko-KR" dirty="0" err="1"/>
              <a:t>io</a:t>
            </a:r>
            <a:r>
              <a:rPr lang="ko-KR" altLang="en-US" dirty="0"/>
              <a:t>가 생성 되었습니다 라고 잠깐 뜨고 </a:t>
            </a:r>
            <a:r>
              <a:rPr lang="ko-KR" altLang="en-US" dirty="0" err="1"/>
              <a:t>넘어갈거에요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206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007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186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종류 </a:t>
            </a:r>
            <a:r>
              <a:rPr lang="en-US" altLang="ko-KR" dirty="0"/>
              <a:t>(</a:t>
            </a:r>
            <a:r>
              <a:rPr lang="ko-KR" altLang="en-US" dirty="0"/>
              <a:t>데이터 타입 특징 설명</a:t>
            </a:r>
            <a:r>
              <a:rPr lang="en-US" altLang="ko-KR" dirty="0"/>
              <a:t>)</a:t>
            </a:r>
            <a:endParaRPr lang="ko-KR" altLang="en-US"/>
          </a:p>
          <a:p>
            <a:r>
              <a:rPr lang="en-US" altLang="ko-KR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://c10106.tistory.com/3212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https://ra2kstar.tistory.com/82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https://wryul12.tistory.com/entry/PHPMyAdmin-%EC%82%AC%EC%9A%A9%EB%B2%95</a:t>
            </a:r>
            <a:endParaRPr lang="en-US" altLang="ko-KR" dirty="0"/>
          </a:p>
          <a:p>
            <a:r>
              <a:rPr lang="ko-KR" altLang="en-US" dirty="0"/>
              <a:t>종류 </a:t>
            </a:r>
            <a:r>
              <a:rPr lang="en-US" altLang="ko-KR" dirty="0"/>
              <a:t>(</a:t>
            </a:r>
            <a:r>
              <a:rPr lang="ko-KR" altLang="en-US" dirty="0"/>
              <a:t>데이터 타입 특징 설명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3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66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079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ko-KR" altLang="en-US" b="0" i="0" dirty="0">
                <a:solidFill>
                  <a:srgbClr val="CCCCCC"/>
                </a:solidFill>
                <a:effectLst/>
                <a:latin typeface="arial" panose="020B0604020202020204" pitchFamily="34" charset="0"/>
              </a:rPr>
              <a:t>쉽게 말해서 질문을 보내는 겁니다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arial" panose="020B0604020202020204" pitchFamily="34" charset="0"/>
              </a:rPr>
              <a:t>또는 요청이라고도 부르는데 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arial" panose="020B0604020202020204" pitchFamily="34" charset="0"/>
              </a:rPr>
              <a:t>DB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arial" panose="020B0604020202020204" pitchFamily="34" charset="0"/>
              </a:rPr>
              <a:t>에서는 데이터를 요청하거나 입력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arial" panose="020B0604020202020204" pitchFamily="34" charset="0"/>
              </a:rPr>
              <a:t>삭제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arial" panose="020B0604020202020204" pitchFamily="34" charset="0"/>
              </a:rPr>
              <a:t>수정 등을 </a:t>
            </a:r>
            <a:r>
              <a:rPr lang="ko-KR" altLang="en-US" b="0" i="0" dirty="0" err="1">
                <a:solidFill>
                  <a:srgbClr val="CCCCCC"/>
                </a:solidFill>
                <a:effectLst/>
                <a:latin typeface="arial" panose="020B0604020202020204" pitchFamily="34" charset="0"/>
              </a:rPr>
              <a:t>하는데에</a:t>
            </a:r>
            <a:r>
              <a:rPr lang="ko-KR" altLang="en-US" b="0" i="0" dirty="0">
                <a:solidFill>
                  <a:srgbClr val="CCCCCC"/>
                </a:solidFill>
                <a:effectLst/>
                <a:latin typeface="arial" panose="020B0604020202020204" pitchFamily="34" charset="0"/>
              </a:rPr>
              <a:t> 보내는 요청을 말합니다</a:t>
            </a:r>
            <a:r>
              <a:rPr lang="en-US" altLang="ko-KR" b="0" i="0" dirty="0">
                <a:solidFill>
                  <a:srgbClr val="CCCCCC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dirty="0"/>
          </a:p>
          <a:p>
            <a:r>
              <a:rPr lang="en-US" altLang="ko-KR" dirty="0" err="1"/>
              <a:t>mysqli_query</a:t>
            </a: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en-US" altLang="ko-KR" dirty="0" err="1"/>
              <a:t>mysqli_connect</a:t>
            </a:r>
            <a:r>
              <a:rPr lang="en-US" altLang="ko-KR" dirty="0"/>
              <a:t> </a:t>
            </a:r>
            <a:r>
              <a:rPr lang="ko-KR" altLang="en-US" dirty="0"/>
              <a:t>를 통해 연결된 객체를 이용하여 </a:t>
            </a:r>
            <a:r>
              <a:rPr lang="en-US" altLang="ko-KR" dirty="0"/>
              <a:t>MySQL </a:t>
            </a:r>
            <a:r>
              <a:rPr lang="ko-KR" altLang="en-US" dirty="0"/>
              <a:t>쿼리를 실행시키는 함수입니다</a:t>
            </a:r>
            <a:r>
              <a:rPr lang="en-US" altLang="ko-KR" dirty="0"/>
              <a:t>. ​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759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</a:t>
            </a:r>
            <a:r>
              <a:rPr lang="ko-KR" altLang="en-US" dirty="0" err="1"/>
              <a:t>쓸거는</a:t>
            </a:r>
            <a:r>
              <a:rPr lang="ko-KR" altLang="en-US" dirty="0"/>
              <a:t> 마리아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0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군비 정리 목적 개발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294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기래요</a:t>
            </a:r>
            <a:r>
              <a:rPr lang="ko-KR" altLang="en-US" dirty="0"/>
              <a:t> </a:t>
            </a:r>
            <a:r>
              <a:rPr lang="ko-KR" altLang="en-US" dirty="0" err="1"/>
              <a:t>빠르게넘겨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16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군비 정리 목적 개발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70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ㄱㅊ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521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ㅈㅁ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8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7D89-BD75-4D72-9D13-1EC8002A55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73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9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8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3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5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9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1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2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38F8-4A7A-44CA-AA3A-B9DEC8247D1C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4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538F8-4A7A-44CA-AA3A-B9DEC8247D1C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415E0-AC9E-4E4F-BD60-FE0F62910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3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phoenixpop.tistory.com/225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04385-D066-4CBC-BA55-7429A12DA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19" y="2836694"/>
            <a:ext cx="10619362" cy="1184612"/>
          </a:xfrm>
        </p:spPr>
        <p:txBody>
          <a:bodyPr>
            <a:normAutofit/>
          </a:bodyPr>
          <a:lstStyle/>
          <a:p>
            <a:r>
              <a:rPr lang="en-US" altLang="ko-KR" sz="7200" dirty="0"/>
              <a:t>https://bit.ly/2Y8WvMJ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759216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F2244-BB6B-4E3F-913A-77943297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데이터베이스의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6F1894-2FBF-4C9D-B23D-FA30A44D5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/>
              <a:t>1950</a:t>
            </a:r>
            <a:r>
              <a:rPr lang="ko-KR" altLang="en-US" dirty="0"/>
              <a:t>년대에 미국에서 처음 사용되었으며</a:t>
            </a:r>
            <a:r>
              <a:rPr lang="en-US" altLang="ko-KR" dirty="0"/>
              <a:t>, </a:t>
            </a:r>
            <a:r>
              <a:rPr lang="ko-KR" altLang="en-US" dirty="0"/>
              <a:t>본래는 군비의 집중적</a:t>
            </a:r>
            <a:r>
              <a:rPr lang="en-US" altLang="ko-KR" dirty="0"/>
              <a:t>·</a:t>
            </a:r>
            <a:r>
              <a:rPr lang="ko-KR" altLang="en-US" dirty="0"/>
              <a:t>효율적 관리를 위해 컴퓨터를 활용한 도서관 개념을 개발하면서 이를 </a:t>
            </a:r>
            <a:r>
              <a:rPr lang="en-US" altLang="ko-KR" dirty="0"/>
              <a:t>'</a:t>
            </a:r>
            <a:r>
              <a:rPr lang="ko-KR" altLang="en-US" dirty="0"/>
              <a:t>데이터의 기지</a:t>
            </a:r>
            <a:r>
              <a:rPr lang="en-US" altLang="ko-KR" dirty="0"/>
              <a:t>'</a:t>
            </a:r>
            <a:r>
              <a:rPr lang="ko-KR" altLang="en-US" dirty="0"/>
              <a:t>라는 뜻의 데이터베이스로 일컬었다</a:t>
            </a:r>
          </a:p>
        </p:txBody>
      </p:sp>
    </p:spTree>
    <p:extLst>
      <p:ext uri="{BB962C8B-B14F-4D97-AF65-F5344CB8AC3E}">
        <p14:creationId xmlns:p14="http://schemas.microsoft.com/office/powerpoint/2010/main" val="80816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580" y="2777246"/>
            <a:ext cx="7204840" cy="151115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프로그래밍에서 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DB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599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8EF57B-A502-4A3C-BE09-26924E9BDD15}"/>
              </a:ext>
            </a:extLst>
          </p:cNvPr>
          <p:cNvSpPr txBox="1"/>
          <p:nvPr/>
        </p:nvSpPr>
        <p:spPr>
          <a:xfrm>
            <a:off x="1079242" y="982176"/>
            <a:ext cx="1003351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24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stdio.h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구의 부피 구하는 프로그램</a:t>
            </a:r>
            <a:endParaRPr lang="en-US" altLang="ko-KR" sz="24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ko-KR" altLang="en-US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main() {</a:t>
            </a:r>
            <a:r>
              <a:rPr lang="en-US" altLang="ko-KR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2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메인함수</a:t>
            </a:r>
            <a:r>
              <a:rPr lang="ko-KR" altLang="en-US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시작</a:t>
            </a:r>
            <a:endParaRPr lang="ko-KR" alt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double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inValue,P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3.141592;</a:t>
            </a:r>
          </a:p>
          <a:p>
            <a:endParaRPr lang="en-US" altLang="ko-KR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부피를 구할 구의 반지름을 입력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:"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scanf_s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"%</a:t>
            </a:r>
            <a:r>
              <a:rPr lang="en-US" altLang="ko-KR" sz="24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lf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inValue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"\n</a:t>
            </a:r>
            <a:r>
              <a:rPr lang="ko-KR" altLang="en-US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구의 부피 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%</a:t>
            </a:r>
            <a:r>
              <a:rPr lang="en-US" altLang="ko-KR" sz="24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lf</a:t>
            </a:r>
            <a:r>
              <a:rPr lang="en-US" altLang="ko-KR" sz="2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\n"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P * </a:t>
            </a:r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inValue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inValue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2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inValue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</a:p>
          <a:p>
            <a:r>
              <a:rPr lang="en-US" altLang="ko-KR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반지름</a:t>
            </a:r>
            <a:r>
              <a:rPr lang="en-US" altLang="ko-KR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</a:t>
            </a:r>
            <a:r>
              <a:rPr lang="ko-KR" altLang="en-US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반지름</a:t>
            </a:r>
            <a:r>
              <a:rPr lang="en-US" altLang="ko-KR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</a:t>
            </a:r>
            <a:r>
              <a:rPr lang="ko-KR" altLang="en-US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반지름</a:t>
            </a:r>
            <a:r>
              <a:rPr lang="en-US" altLang="ko-KR" sz="2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</a:t>
            </a:r>
            <a:r>
              <a:rPr lang="ko-KR" altLang="en-US" sz="2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파이값</a:t>
            </a:r>
            <a:endParaRPr lang="ko-KR" alt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2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B60830-DB2D-402B-AF47-2402E69A9EC1}"/>
              </a:ext>
            </a:extLst>
          </p:cNvPr>
          <p:cNvSpPr/>
          <p:nvPr/>
        </p:nvSpPr>
        <p:spPr>
          <a:xfrm>
            <a:off x="51881" y="30805"/>
            <a:ext cx="2736715" cy="69552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3200" dirty="0"/>
              <a:t>DB</a:t>
            </a:r>
            <a:r>
              <a:rPr lang="ko-KR" altLang="en-US" sz="3200" dirty="0"/>
              <a:t> 없이 코딩</a:t>
            </a:r>
          </a:p>
        </p:txBody>
      </p:sp>
    </p:spTree>
    <p:extLst>
      <p:ext uri="{BB962C8B-B14F-4D97-AF65-F5344CB8AC3E}">
        <p14:creationId xmlns:p14="http://schemas.microsoft.com/office/powerpoint/2010/main" val="3226634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F2A039C-ED43-45BB-95CC-68176F855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" y="-1621"/>
            <a:ext cx="12169083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63DD8B3-59DB-4F97-AE52-F6F1B4A7362A}"/>
              </a:ext>
            </a:extLst>
          </p:cNvPr>
          <p:cNvSpPr/>
          <p:nvPr/>
        </p:nvSpPr>
        <p:spPr>
          <a:xfrm>
            <a:off x="5667983" y="0"/>
            <a:ext cx="6524017" cy="78956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3200"/>
              <a:t>만약 </a:t>
            </a:r>
            <a:r>
              <a:rPr lang="en-US" altLang="ko-KR" sz="3200"/>
              <a:t>DB</a:t>
            </a:r>
            <a:r>
              <a:rPr lang="ko-KR" altLang="en-US" sz="3200"/>
              <a:t>없이 롤이 만들어 졌다면</a:t>
            </a:r>
            <a:r>
              <a:rPr lang="en-US" altLang="ko-KR" sz="3200"/>
              <a:t>??</a:t>
            </a:r>
            <a:endParaRPr lang="ko-KR" altLang="en-US" sz="3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49BC36-5392-4436-9760-AE6387C4F015}"/>
              </a:ext>
            </a:extLst>
          </p:cNvPr>
          <p:cNvSpPr/>
          <p:nvPr/>
        </p:nvSpPr>
        <p:spPr>
          <a:xfrm>
            <a:off x="4025629" y="3032598"/>
            <a:ext cx="3284707" cy="78956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3600" dirty="0"/>
              <a:t>150 X 4 = 600</a:t>
            </a:r>
            <a:endParaRPr lang="ko-KR" altLang="en-US" sz="3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205676-4031-4D27-8E3D-8B3DEC1F34D2}"/>
              </a:ext>
            </a:extLst>
          </p:cNvPr>
          <p:cNvSpPr/>
          <p:nvPr/>
        </p:nvSpPr>
        <p:spPr>
          <a:xfrm>
            <a:off x="3499524" y="2883846"/>
            <a:ext cx="4336916" cy="108706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dirty="0"/>
              <a:t>챔피언 수 </a:t>
            </a:r>
            <a:r>
              <a:rPr lang="en-US" altLang="ko-KR" sz="2800" dirty="0"/>
              <a:t>150</a:t>
            </a:r>
          </a:p>
          <a:p>
            <a:r>
              <a:rPr lang="ko-KR" altLang="en-US" sz="2800" dirty="0"/>
              <a:t>챔피언당 스킬 대부분 </a:t>
            </a:r>
            <a:r>
              <a:rPr lang="en-US" altLang="ko-KR" sz="2800" dirty="0"/>
              <a:t>4</a:t>
            </a:r>
            <a:r>
              <a:rPr lang="ko-KR" altLang="en-US" sz="2800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87621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55A6E-B474-4D15-96D5-2FCD8861F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07506D-B59A-4B67-9C4B-3D165983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4C4AC0-89D8-4A8D-AE54-7A152351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84" y="0"/>
            <a:ext cx="11280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94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43955" y="2793012"/>
            <a:ext cx="4104089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웹의 구조</a:t>
            </a:r>
          </a:p>
        </p:txBody>
      </p:sp>
    </p:spTree>
    <p:extLst>
      <p:ext uri="{BB962C8B-B14F-4D97-AF65-F5344CB8AC3E}">
        <p14:creationId xmlns:p14="http://schemas.microsoft.com/office/powerpoint/2010/main" val="2584339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B431E-C2D8-4690-A72D-F2E5AFFB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375589-ACCF-43DD-B466-A83F679DC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 &lt;-&gt; php &lt;-&gt; </a:t>
            </a:r>
            <a:r>
              <a:rPr lang="en-US" altLang="ko-KR" dirty="0" err="1"/>
              <a:t>db</a:t>
            </a:r>
            <a:endParaRPr lang="ko-KR" altLang="en-US" dirty="0"/>
          </a:p>
        </p:txBody>
      </p:sp>
      <p:pic>
        <p:nvPicPr>
          <p:cNvPr id="4" name="0001-0526">
            <a:hlinkClick r:id="" action="ppaction://media"/>
            <a:extLst>
              <a:ext uri="{FF2B5EF4-FFF2-40B4-BE49-F238E27FC236}">
                <a16:creationId xmlns:a16="http://schemas.microsoft.com/office/drawing/2014/main" id="{C95B1400-8406-4BEB-A70D-FC86F91D60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4D37FB-B4CD-4709-9477-97987AD18236}"/>
              </a:ext>
            </a:extLst>
          </p:cNvPr>
          <p:cNvSpPr txBox="1"/>
          <p:nvPr/>
        </p:nvSpPr>
        <p:spPr>
          <a:xfrm>
            <a:off x="10757263" y="32084"/>
            <a:ext cx="143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웹의 </a:t>
            </a:r>
          </a:p>
        </p:txBody>
      </p:sp>
    </p:spTree>
    <p:extLst>
      <p:ext uri="{BB962C8B-B14F-4D97-AF65-F5344CB8AC3E}">
        <p14:creationId xmlns:p14="http://schemas.microsoft.com/office/powerpoint/2010/main" val="92579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B82472D8-50C6-469A-980E-9F07A8291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136" y="2829241"/>
            <a:ext cx="6105728" cy="159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load.wikimedia.org/wikipedia/commons/thumb/d/...">
            <a:extLst>
              <a:ext uri="{FF2B5EF4-FFF2-40B4-BE49-F238E27FC236}">
                <a16:creationId xmlns:a16="http://schemas.microsoft.com/office/drawing/2014/main" id="{29DFC511-6DE9-4396-8203-2BD5DF836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12" y="681037"/>
            <a:ext cx="5688610" cy="217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1.daumcdn.net/cfile/tistory/99DEF8485DE3BE2215">
            <a:extLst>
              <a:ext uri="{FF2B5EF4-FFF2-40B4-BE49-F238E27FC236}">
                <a16:creationId xmlns:a16="http://schemas.microsoft.com/office/drawing/2014/main" id="{A673C3FE-8E42-4114-BE77-8870D49B7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377" y="2870638"/>
            <a:ext cx="3897246" cy="351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HP - 위키백과, 우리 모두의 백과사전">
            <a:extLst>
              <a:ext uri="{FF2B5EF4-FFF2-40B4-BE49-F238E27FC236}">
                <a16:creationId xmlns:a16="http://schemas.microsoft.com/office/drawing/2014/main" id="{36529384-1092-4E21-B10D-8E2D01687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583" y="468253"/>
            <a:ext cx="4026500" cy="217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53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CE19E-3348-4B52-BBD4-76056017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0160EB-8153-42A8-BD57-7C4ED0F36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56A6D6-3D21-4A9B-B966-D964B5EA5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97"/>
          <a:stretch/>
        </p:blipFill>
        <p:spPr bwMode="auto">
          <a:xfrm>
            <a:off x="-1" y="0"/>
            <a:ext cx="14291383" cy="692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258925-BAE2-4565-AFC8-8B5A1D283EE3}"/>
              </a:ext>
            </a:extLst>
          </p:cNvPr>
          <p:cNvSpPr/>
          <p:nvPr/>
        </p:nvSpPr>
        <p:spPr>
          <a:xfrm>
            <a:off x="0" y="669496"/>
            <a:ext cx="9380823" cy="62312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7A0F92-ACBA-4784-839E-441008E931F0}"/>
              </a:ext>
            </a:extLst>
          </p:cNvPr>
          <p:cNvSpPr/>
          <p:nvPr/>
        </p:nvSpPr>
        <p:spPr>
          <a:xfrm>
            <a:off x="1862788" y="0"/>
            <a:ext cx="9380823" cy="62312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hpMyAdmin - 위키백과, 우리 모두의 백과사전">
            <a:extLst>
              <a:ext uri="{FF2B5EF4-FFF2-40B4-BE49-F238E27FC236}">
                <a16:creationId xmlns:a16="http://schemas.microsoft.com/office/drawing/2014/main" id="{361CD48F-EB79-4698-9C7F-E912312B0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94" y="2048027"/>
            <a:ext cx="4262812" cy="251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71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6483" y="2360543"/>
            <a:ext cx="10499034" cy="2136913"/>
          </a:xfrm>
          <a:prstGeom prst="rect">
            <a:avLst/>
          </a:prstGeom>
          <a:solidFill>
            <a:schemeClr val="lt1">
              <a:alpha val="56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데이터베이스 구축부터 </a:t>
            </a:r>
            <a:endParaRPr lang="en-US" altLang="ko-KR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활용까지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323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55421" y="5103891"/>
            <a:ext cx="29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강사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: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유선권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047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B82472D8-50C6-469A-980E-9F07A8291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136" y="2829241"/>
            <a:ext cx="6105728" cy="159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load.wikimedia.org/wikipedia/commons/thumb/d/...">
            <a:extLst>
              <a:ext uri="{FF2B5EF4-FFF2-40B4-BE49-F238E27FC236}">
                <a16:creationId xmlns:a16="http://schemas.microsoft.com/office/drawing/2014/main" id="{29DFC511-6DE9-4396-8203-2BD5DF836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12" y="681037"/>
            <a:ext cx="5688610" cy="217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1.daumcdn.net/cfile/tistory/99DEF8485DE3BE2215">
            <a:extLst>
              <a:ext uri="{FF2B5EF4-FFF2-40B4-BE49-F238E27FC236}">
                <a16:creationId xmlns:a16="http://schemas.microsoft.com/office/drawing/2014/main" id="{A673C3FE-8E42-4114-BE77-8870D49B7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377" y="2823370"/>
            <a:ext cx="3897246" cy="351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HP - 위키백과, 우리 모두의 백과사전">
            <a:extLst>
              <a:ext uri="{FF2B5EF4-FFF2-40B4-BE49-F238E27FC236}">
                <a16:creationId xmlns:a16="http://schemas.microsoft.com/office/drawing/2014/main" id="{36529384-1092-4E21-B10D-8E2D01687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583" y="468253"/>
            <a:ext cx="4026500" cy="217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phpMyAdmin - 위키백과, 우리 모두의 백과사전">
            <a:extLst>
              <a:ext uri="{FF2B5EF4-FFF2-40B4-BE49-F238E27FC236}">
                <a16:creationId xmlns:a16="http://schemas.microsoft.com/office/drawing/2014/main" id="{E5293EDF-464E-47F3-83FF-6527B1F2E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001" y="5033443"/>
            <a:ext cx="2851998" cy="168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63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A12A2E-A023-4B60-BBA4-8860D2428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/>
          <a:stretch/>
        </p:blipFill>
        <p:spPr>
          <a:xfrm>
            <a:off x="2908994" y="0"/>
            <a:ext cx="6290933" cy="68580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20E62D5-2FA6-43F8-8F60-FE50A7A927F4}"/>
              </a:ext>
            </a:extLst>
          </p:cNvPr>
          <p:cNvCxnSpPr>
            <a:cxnSpLocks/>
          </p:cNvCxnSpPr>
          <p:nvPr/>
        </p:nvCxnSpPr>
        <p:spPr>
          <a:xfrm>
            <a:off x="3337561" y="1221377"/>
            <a:ext cx="705394" cy="48332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0C352D6-1EBA-4FA7-9F87-1840C1B26B50}"/>
              </a:ext>
            </a:extLst>
          </p:cNvPr>
          <p:cNvSpPr txBox="1"/>
          <p:nvPr/>
        </p:nvSpPr>
        <p:spPr>
          <a:xfrm>
            <a:off x="10757263" y="32084"/>
            <a:ext cx="143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XAMPP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343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D693A-D4C7-44C7-80FA-68B5D6E4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034DD1-C43E-4DBE-AD1E-277260DCB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AD747C-4C16-4647-9A79-845EDED34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359" y="0"/>
            <a:ext cx="6315281" cy="68580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19F0203-9698-4B94-B7A9-ED76CB5F23F3}"/>
              </a:ext>
            </a:extLst>
          </p:cNvPr>
          <p:cNvCxnSpPr>
            <a:cxnSpLocks/>
          </p:cNvCxnSpPr>
          <p:nvPr/>
        </p:nvCxnSpPr>
        <p:spPr>
          <a:xfrm>
            <a:off x="5022669" y="4389120"/>
            <a:ext cx="616131" cy="46917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5A0DCDA-20A6-4B7B-8188-0E9387288947}"/>
              </a:ext>
            </a:extLst>
          </p:cNvPr>
          <p:cNvSpPr txBox="1"/>
          <p:nvPr/>
        </p:nvSpPr>
        <p:spPr>
          <a:xfrm>
            <a:off x="10757263" y="32084"/>
            <a:ext cx="143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XAMPP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099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41422A-43B4-4F2F-81D4-DA24481E0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247"/>
            <a:ext cx="10515600" cy="250350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Apache  MySQL  PHP  phpMyAdmin </a:t>
            </a:r>
            <a:r>
              <a:rPr lang="ko-KR" altLang="en-US" sz="3200" dirty="0"/>
              <a:t>필수로 설치</a:t>
            </a:r>
            <a:endParaRPr lang="en-US" altLang="ko-KR" sz="3200" dirty="0"/>
          </a:p>
          <a:p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설치 중에 윈도우 종료 뜨면 취소 버튼 누르세요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824429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82ED6-1B42-4FE6-927E-FE77ED02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77" y="1797271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ko-KR" altLang="en-US" sz="3200" dirty="0"/>
              <a:t>관리자 권한으로</a:t>
            </a:r>
            <a:endParaRPr lang="en-US" altLang="ko-KR" sz="3200" dirty="0"/>
          </a:p>
          <a:p>
            <a:endParaRPr lang="en-US" altLang="ko-KR" sz="3200" dirty="0"/>
          </a:p>
          <a:p>
            <a:endParaRPr lang="en-US" altLang="ko-KR" sz="3200" dirty="0"/>
          </a:p>
          <a:p>
            <a:endParaRPr lang="en-US" altLang="ko-KR" sz="3200" dirty="0"/>
          </a:p>
          <a:p>
            <a:endParaRPr lang="en-US" altLang="ko-KR" sz="3200" dirty="0"/>
          </a:p>
          <a:p>
            <a:endParaRPr lang="en-US" altLang="ko-KR" sz="3200" dirty="0">
              <a:hlinkClick r:id="rId2"/>
            </a:endParaRPr>
          </a:p>
          <a:p>
            <a:r>
              <a:rPr lang="en-US" altLang="ko-KR" sz="3200" dirty="0">
                <a:hlinkClick r:id="rId2"/>
              </a:rPr>
              <a:t>https://phoenixpop.tistory.com/225</a:t>
            </a:r>
            <a:r>
              <a:rPr lang="en-US" altLang="ko-KR" sz="3200" dirty="0"/>
              <a:t>  </a:t>
            </a:r>
          </a:p>
          <a:p>
            <a:pPr marL="0" indent="0">
              <a:buNone/>
            </a:pPr>
            <a:r>
              <a:rPr lang="en-US" altLang="ko-KR" sz="3200" dirty="0"/>
              <a:t>	</a:t>
            </a:r>
            <a:r>
              <a:rPr lang="en-US" altLang="ko-KR" sz="3200" dirty="0">
                <a:solidFill>
                  <a:srgbClr val="FF0000"/>
                </a:solidFill>
              </a:rPr>
              <a:t>MySQL shutdown unexpectedly </a:t>
            </a:r>
            <a:r>
              <a:rPr lang="ko-KR" altLang="en-US" sz="3200" dirty="0"/>
              <a:t>뜨면 위 링크 따라서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0D6357-F304-41D9-8023-8C1913274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270" y="54453"/>
            <a:ext cx="6962775" cy="4191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F69DE88-0293-47B8-84E8-C8BDC427D786}"/>
              </a:ext>
            </a:extLst>
          </p:cNvPr>
          <p:cNvCxnSpPr>
            <a:cxnSpLocks/>
          </p:cNvCxnSpPr>
          <p:nvPr/>
        </p:nvCxnSpPr>
        <p:spPr>
          <a:xfrm>
            <a:off x="3812482" y="2149953"/>
            <a:ext cx="779788" cy="138005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672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43955" y="2793012"/>
            <a:ext cx="4104089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DB 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404710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24B8A57-68B4-4BCF-A583-A86BD1835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96"/>
          <a:stretch/>
        </p:blipFill>
        <p:spPr>
          <a:xfrm>
            <a:off x="2490259" y="5376"/>
            <a:ext cx="7211481" cy="6852624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DE745F-A4D2-46F4-9EDE-CCF8443154EE}"/>
              </a:ext>
            </a:extLst>
          </p:cNvPr>
          <p:cNvCxnSpPr>
            <a:cxnSpLocks/>
          </p:cNvCxnSpPr>
          <p:nvPr/>
        </p:nvCxnSpPr>
        <p:spPr>
          <a:xfrm flipV="1">
            <a:off x="4595254" y="1027906"/>
            <a:ext cx="1" cy="90117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4A6ACC-9E70-4EE2-85DC-681325026546}"/>
              </a:ext>
            </a:extLst>
          </p:cNvPr>
          <p:cNvSpPr/>
          <p:nvPr/>
        </p:nvSpPr>
        <p:spPr>
          <a:xfrm>
            <a:off x="2549042" y="1478494"/>
            <a:ext cx="1304498" cy="16328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794189C-FE03-4303-B45D-EA2E235D49E8}"/>
              </a:ext>
            </a:extLst>
          </p:cNvPr>
          <p:cNvCxnSpPr>
            <a:cxnSpLocks/>
          </p:cNvCxnSpPr>
          <p:nvPr/>
        </p:nvCxnSpPr>
        <p:spPr>
          <a:xfrm flipH="1" flipV="1">
            <a:off x="3156559" y="1381724"/>
            <a:ext cx="1438695" cy="49279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A3945B9-F7A5-4765-8A0E-D9F52A199756}"/>
              </a:ext>
            </a:extLst>
          </p:cNvPr>
          <p:cNvSpPr txBox="1"/>
          <p:nvPr/>
        </p:nvSpPr>
        <p:spPr>
          <a:xfrm>
            <a:off x="11196466" y="0"/>
            <a:ext cx="99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DB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06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DE5AC8-53E7-43C5-858E-9B1991044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952"/>
          <a:stretch/>
        </p:blipFill>
        <p:spPr>
          <a:xfrm>
            <a:off x="2028705" y="556282"/>
            <a:ext cx="8134590" cy="53927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646236-EEB1-45DA-863B-8F5F3CD49EB8}"/>
              </a:ext>
            </a:extLst>
          </p:cNvPr>
          <p:cNvSpPr/>
          <p:nvPr/>
        </p:nvSpPr>
        <p:spPr>
          <a:xfrm>
            <a:off x="3951515" y="2677886"/>
            <a:ext cx="4042954" cy="3261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AFFD34-E14D-4726-BD7C-2D1227C13E2F}"/>
              </a:ext>
            </a:extLst>
          </p:cNvPr>
          <p:cNvSpPr/>
          <p:nvPr/>
        </p:nvSpPr>
        <p:spPr>
          <a:xfrm>
            <a:off x="3783874" y="3071530"/>
            <a:ext cx="3298371" cy="166375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F4916B-450B-4013-BAA6-D4723A950966}"/>
              </a:ext>
            </a:extLst>
          </p:cNvPr>
          <p:cNvSpPr/>
          <p:nvPr/>
        </p:nvSpPr>
        <p:spPr>
          <a:xfrm>
            <a:off x="2091093" y="2187632"/>
            <a:ext cx="1339833" cy="16328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64A07F-ADC0-4A82-B9E1-7CA234D37762}"/>
              </a:ext>
            </a:extLst>
          </p:cNvPr>
          <p:cNvSpPr txBox="1"/>
          <p:nvPr/>
        </p:nvSpPr>
        <p:spPr>
          <a:xfrm>
            <a:off x="11196466" y="0"/>
            <a:ext cx="99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DB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080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A2D8B04-A88B-4B58-988D-37949FD0E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571"/>
          <a:stretch/>
        </p:blipFill>
        <p:spPr>
          <a:xfrm>
            <a:off x="1352745" y="431075"/>
            <a:ext cx="10021922" cy="617873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6DD5201-3B16-48D8-9324-BE56687B56A8}"/>
              </a:ext>
            </a:extLst>
          </p:cNvPr>
          <p:cNvCxnSpPr>
            <a:cxnSpLocks/>
          </p:cNvCxnSpPr>
          <p:nvPr/>
        </p:nvCxnSpPr>
        <p:spPr>
          <a:xfrm>
            <a:off x="4123211" y="2018211"/>
            <a:ext cx="0" cy="95718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3C1218-C6CD-4F50-93CC-B088E2CBE837}"/>
              </a:ext>
            </a:extLst>
          </p:cNvPr>
          <p:cNvSpPr/>
          <p:nvPr/>
        </p:nvSpPr>
        <p:spPr>
          <a:xfrm>
            <a:off x="3639886" y="1515291"/>
            <a:ext cx="966649" cy="502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solidFill>
                  <a:schemeClr val="tx1"/>
                </a:solidFill>
              </a:rPr>
              <a:t>io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45AB497-EB73-4B8B-909B-EC06F04F12E9}"/>
              </a:ext>
            </a:extLst>
          </p:cNvPr>
          <p:cNvCxnSpPr>
            <a:cxnSpLocks/>
          </p:cNvCxnSpPr>
          <p:nvPr/>
        </p:nvCxnSpPr>
        <p:spPr>
          <a:xfrm flipH="1">
            <a:off x="8201001" y="3040707"/>
            <a:ext cx="1093223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053CA4-3CB3-4778-96FA-BBEEF05E3D63}"/>
              </a:ext>
            </a:extLst>
          </p:cNvPr>
          <p:cNvSpPr/>
          <p:nvPr/>
        </p:nvSpPr>
        <p:spPr>
          <a:xfrm>
            <a:off x="1433479" y="2340643"/>
            <a:ext cx="1655877" cy="16328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47360C-992F-4F84-B5E3-A96126F9EC4F}"/>
              </a:ext>
            </a:extLst>
          </p:cNvPr>
          <p:cNvSpPr txBox="1"/>
          <p:nvPr/>
        </p:nvSpPr>
        <p:spPr>
          <a:xfrm>
            <a:off x="11196466" y="0"/>
            <a:ext cx="99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DB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2388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34597" y="2677995"/>
            <a:ext cx="4322805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테이블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10159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42">
            <a:extLst>
              <a:ext uri="{FF2B5EF4-FFF2-40B4-BE49-F238E27FC236}">
                <a16:creationId xmlns:a16="http://schemas.microsoft.com/office/drawing/2014/main" id="{41862674-07F4-4268-85E5-BC0DF597A3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498"/>
            <a:ext cx="12192000" cy="686849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1916C-D478-48F1-8F4B-A52A592F352E}"/>
              </a:ext>
            </a:extLst>
          </p:cNvPr>
          <p:cNvSpPr txBox="1"/>
          <p:nvPr/>
        </p:nvSpPr>
        <p:spPr>
          <a:xfrm>
            <a:off x="10073640" y="137160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2017 03 00</a:t>
            </a:r>
            <a:endParaRPr lang="ko-KR" altLang="en-US" sz="3600" dirty="0">
              <a:solidFill>
                <a:schemeClr val="accent2"/>
              </a:soli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15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7DB0A0-6000-49F5-B4C4-5B1ED8133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87" y="1776412"/>
            <a:ext cx="6905625" cy="33051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9197EE5-4927-4D16-881C-32C6ED11659A}"/>
              </a:ext>
            </a:extLst>
          </p:cNvPr>
          <p:cNvSpPr/>
          <p:nvPr/>
        </p:nvSpPr>
        <p:spPr>
          <a:xfrm>
            <a:off x="96523" y="63795"/>
            <a:ext cx="6524017" cy="78956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3200" dirty="0"/>
              <a:t>몇 개의 칼럼</a:t>
            </a:r>
            <a:r>
              <a:rPr lang="en-US" altLang="ko-KR" sz="3200" dirty="0"/>
              <a:t>(</a:t>
            </a:r>
            <a:r>
              <a:rPr lang="ko-KR" altLang="en-US" sz="3200" dirty="0"/>
              <a:t>열</a:t>
            </a:r>
            <a:r>
              <a:rPr lang="en-US" altLang="ko-KR" sz="3200" dirty="0"/>
              <a:t>)</a:t>
            </a:r>
            <a:r>
              <a:rPr lang="ko-KR" altLang="en-US" sz="3200" dirty="0"/>
              <a:t>이 필요할까요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58663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475EEE-E838-45EF-9C2F-89161CFCB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714"/>
          <a:stretch/>
        </p:blipFill>
        <p:spPr>
          <a:xfrm>
            <a:off x="1409646" y="1502841"/>
            <a:ext cx="9372708" cy="3852318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ECDAC38-F319-4F52-A7A5-8C38FF7F4EDC}"/>
              </a:ext>
            </a:extLst>
          </p:cNvPr>
          <p:cNvCxnSpPr>
            <a:cxnSpLocks/>
          </p:cNvCxnSpPr>
          <p:nvPr/>
        </p:nvCxnSpPr>
        <p:spPr>
          <a:xfrm flipH="1">
            <a:off x="2020091" y="3576285"/>
            <a:ext cx="111499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B46C1B6-06D3-4A12-B280-9003549CBD05}"/>
              </a:ext>
            </a:extLst>
          </p:cNvPr>
          <p:cNvCxnSpPr>
            <a:cxnSpLocks/>
          </p:cNvCxnSpPr>
          <p:nvPr/>
        </p:nvCxnSpPr>
        <p:spPr>
          <a:xfrm flipH="1">
            <a:off x="5660274" y="2291770"/>
            <a:ext cx="111499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C7B318-7DD0-4C04-A93C-21D7A28ECA94}"/>
              </a:ext>
            </a:extLst>
          </p:cNvPr>
          <p:cNvSpPr/>
          <p:nvPr/>
        </p:nvSpPr>
        <p:spPr>
          <a:xfrm>
            <a:off x="1471357" y="3649293"/>
            <a:ext cx="1578820" cy="16328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1716C-285A-4442-816D-4591CA47BE99}"/>
              </a:ext>
            </a:extLst>
          </p:cNvPr>
          <p:cNvSpPr txBox="1"/>
          <p:nvPr/>
        </p:nvSpPr>
        <p:spPr>
          <a:xfrm>
            <a:off x="10782354" y="0"/>
            <a:ext cx="140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테이블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488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C6F598-FBD4-4618-90A2-D54D9D156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762"/>
          <a:stretch/>
        </p:blipFill>
        <p:spPr>
          <a:xfrm>
            <a:off x="1400272" y="1042298"/>
            <a:ext cx="9391455" cy="4773404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6A861B1-4831-49FA-97EE-9D1478B98FCB}"/>
              </a:ext>
            </a:extLst>
          </p:cNvPr>
          <p:cNvCxnSpPr>
            <a:cxnSpLocks/>
          </p:cNvCxnSpPr>
          <p:nvPr/>
        </p:nvCxnSpPr>
        <p:spPr>
          <a:xfrm flipV="1">
            <a:off x="4064428" y="3429000"/>
            <a:ext cx="0" cy="8164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D87327-1079-4577-B0DC-52D083E04E59}"/>
              </a:ext>
            </a:extLst>
          </p:cNvPr>
          <p:cNvSpPr/>
          <p:nvPr/>
        </p:nvSpPr>
        <p:spPr>
          <a:xfrm>
            <a:off x="3581104" y="4245428"/>
            <a:ext cx="966649" cy="502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test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85F5392-9750-4960-AD14-ED87EBB93CF0}"/>
              </a:ext>
            </a:extLst>
          </p:cNvPr>
          <p:cNvCxnSpPr>
            <a:cxnSpLocks/>
          </p:cNvCxnSpPr>
          <p:nvPr/>
        </p:nvCxnSpPr>
        <p:spPr>
          <a:xfrm flipV="1">
            <a:off x="6461428" y="3429000"/>
            <a:ext cx="0" cy="8164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D0CFCF-F8CF-4ECD-B83A-1A73043E10B7}"/>
              </a:ext>
            </a:extLst>
          </p:cNvPr>
          <p:cNvSpPr/>
          <p:nvPr/>
        </p:nvSpPr>
        <p:spPr>
          <a:xfrm>
            <a:off x="5978104" y="4245428"/>
            <a:ext cx="966649" cy="502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2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3A4C223-E29F-43EF-BA02-1C09FBD331D3}"/>
              </a:ext>
            </a:extLst>
          </p:cNvPr>
          <p:cNvCxnSpPr>
            <a:cxnSpLocks/>
          </p:cNvCxnSpPr>
          <p:nvPr/>
        </p:nvCxnSpPr>
        <p:spPr>
          <a:xfrm flipH="1">
            <a:off x="10417074" y="3115492"/>
            <a:ext cx="749306" cy="52578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CA781C-CA9F-4BBF-BB97-F7FED2921BA6}"/>
              </a:ext>
            </a:extLst>
          </p:cNvPr>
          <p:cNvSpPr/>
          <p:nvPr/>
        </p:nvSpPr>
        <p:spPr>
          <a:xfrm>
            <a:off x="1454536" y="3224751"/>
            <a:ext cx="1478041" cy="22224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A2F78D-FB4E-406E-9EB0-DF1CE1396678}"/>
              </a:ext>
            </a:extLst>
          </p:cNvPr>
          <p:cNvSpPr txBox="1"/>
          <p:nvPr/>
        </p:nvSpPr>
        <p:spPr>
          <a:xfrm>
            <a:off x="10782354" y="0"/>
            <a:ext cx="140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테이블 생성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9976B5-B07A-43EF-ABB0-CB96383D8769}"/>
              </a:ext>
            </a:extLst>
          </p:cNvPr>
          <p:cNvSpPr/>
          <p:nvPr/>
        </p:nvSpPr>
        <p:spPr>
          <a:xfrm>
            <a:off x="5713877" y="2769326"/>
            <a:ext cx="528453" cy="3461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</a:t>
            </a:r>
          </a:p>
        </p:txBody>
      </p:sp>
    </p:spTree>
    <p:extLst>
      <p:ext uri="{BB962C8B-B14F-4D97-AF65-F5344CB8AC3E}">
        <p14:creationId xmlns:p14="http://schemas.microsoft.com/office/powerpoint/2010/main" val="1926062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4FC373-0178-4098-AE30-625D06B3B4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4" t="-576" r="16331" b="44869"/>
          <a:stretch/>
        </p:blipFill>
        <p:spPr>
          <a:xfrm>
            <a:off x="83326" y="941949"/>
            <a:ext cx="12025347" cy="4974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80934C-C591-4894-BC67-0A307E00216C}"/>
              </a:ext>
            </a:extLst>
          </p:cNvPr>
          <p:cNvSpPr txBox="1"/>
          <p:nvPr/>
        </p:nvSpPr>
        <p:spPr>
          <a:xfrm>
            <a:off x="10782354" y="0"/>
            <a:ext cx="140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테이블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3586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80934C-C591-4894-BC67-0A307E00216C}"/>
              </a:ext>
            </a:extLst>
          </p:cNvPr>
          <p:cNvSpPr txBox="1"/>
          <p:nvPr/>
        </p:nvSpPr>
        <p:spPr>
          <a:xfrm>
            <a:off x="10782354" y="0"/>
            <a:ext cx="140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테이블 생성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582DF9-D666-49A3-BC55-83E03804C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983"/>
          <a:stretch/>
        </p:blipFill>
        <p:spPr>
          <a:xfrm>
            <a:off x="1466305" y="182501"/>
            <a:ext cx="9259389" cy="649299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19F05A-C1B6-4BB8-83F4-982312BD7093}"/>
              </a:ext>
            </a:extLst>
          </p:cNvPr>
          <p:cNvCxnSpPr>
            <a:cxnSpLocks/>
          </p:cNvCxnSpPr>
          <p:nvPr/>
        </p:nvCxnSpPr>
        <p:spPr>
          <a:xfrm flipV="1">
            <a:off x="2470760" y="3533504"/>
            <a:ext cx="0" cy="65967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EFBDBE-4516-47C7-A398-880D656293A2}"/>
              </a:ext>
            </a:extLst>
          </p:cNvPr>
          <p:cNvSpPr/>
          <p:nvPr/>
        </p:nvSpPr>
        <p:spPr>
          <a:xfrm>
            <a:off x="1556068" y="4193177"/>
            <a:ext cx="1781195" cy="502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content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288060D-D249-466F-B21A-849032DF2879}"/>
              </a:ext>
            </a:extLst>
          </p:cNvPr>
          <p:cNvCxnSpPr>
            <a:cxnSpLocks/>
          </p:cNvCxnSpPr>
          <p:nvPr/>
        </p:nvCxnSpPr>
        <p:spPr>
          <a:xfrm>
            <a:off x="2470759" y="1805562"/>
            <a:ext cx="0" cy="69232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0A5228-1B2C-4FD3-A8B7-6718477F71B7}"/>
              </a:ext>
            </a:extLst>
          </p:cNvPr>
          <p:cNvSpPr/>
          <p:nvPr/>
        </p:nvSpPr>
        <p:spPr>
          <a:xfrm>
            <a:off x="1987434" y="1302642"/>
            <a:ext cx="966649" cy="502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solidFill>
                  <a:schemeClr val="tx1"/>
                </a:solidFill>
              </a:rPr>
              <a:t>idx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10CCEC6-1560-41DE-B960-8B19C8900D1A}"/>
              </a:ext>
            </a:extLst>
          </p:cNvPr>
          <p:cNvCxnSpPr>
            <a:cxnSpLocks/>
          </p:cNvCxnSpPr>
          <p:nvPr/>
        </p:nvCxnSpPr>
        <p:spPr>
          <a:xfrm>
            <a:off x="4203765" y="1931836"/>
            <a:ext cx="0" cy="69232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1CCE1A-6EEC-4A7B-9575-E825FEA1788C}"/>
              </a:ext>
            </a:extLst>
          </p:cNvPr>
          <p:cNvSpPr/>
          <p:nvPr/>
        </p:nvSpPr>
        <p:spPr>
          <a:xfrm>
            <a:off x="3720440" y="1428916"/>
            <a:ext cx="966649" cy="502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INT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6A2F01-F693-43F6-B17D-6954223FAEB8}"/>
              </a:ext>
            </a:extLst>
          </p:cNvPr>
          <p:cNvCxnSpPr>
            <a:cxnSpLocks/>
          </p:cNvCxnSpPr>
          <p:nvPr/>
        </p:nvCxnSpPr>
        <p:spPr>
          <a:xfrm>
            <a:off x="6032565" y="1931836"/>
            <a:ext cx="0" cy="69232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041945-0148-4892-9AF8-B6FF79CD075B}"/>
              </a:ext>
            </a:extLst>
          </p:cNvPr>
          <p:cNvSpPr/>
          <p:nvPr/>
        </p:nvSpPr>
        <p:spPr>
          <a:xfrm>
            <a:off x="5549240" y="1428916"/>
            <a:ext cx="966649" cy="502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11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2B0C89B-FA6A-4E42-9D1E-99F4B6C60646}"/>
              </a:ext>
            </a:extLst>
          </p:cNvPr>
          <p:cNvCxnSpPr>
            <a:cxnSpLocks/>
          </p:cNvCxnSpPr>
          <p:nvPr/>
        </p:nvCxnSpPr>
        <p:spPr>
          <a:xfrm flipV="1">
            <a:off x="4203764" y="3672842"/>
            <a:ext cx="1" cy="120760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2829F4-558F-40A6-B312-902CAA389952}"/>
              </a:ext>
            </a:extLst>
          </p:cNvPr>
          <p:cNvSpPr/>
          <p:nvPr/>
        </p:nvSpPr>
        <p:spPr>
          <a:xfrm>
            <a:off x="3184863" y="4880448"/>
            <a:ext cx="2255461" cy="502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VARCHAR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63A9A1-2678-4499-847D-CB1DE447017F}"/>
              </a:ext>
            </a:extLst>
          </p:cNvPr>
          <p:cNvCxnSpPr>
            <a:cxnSpLocks/>
          </p:cNvCxnSpPr>
          <p:nvPr/>
        </p:nvCxnSpPr>
        <p:spPr>
          <a:xfrm flipV="1">
            <a:off x="6032565" y="3679371"/>
            <a:ext cx="0" cy="65967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3B66910-DFA7-4005-8C12-A11BB796D7E8}"/>
              </a:ext>
            </a:extLst>
          </p:cNvPr>
          <p:cNvSpPr/>
          <p:nvPr/>
        </p:nvSpPr>
        <p:spPr>
          <a:xfrm>
            <a:off x="5549240" y="4339044"/>
            <a:ext cx="966649" cy="502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100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510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59DD90-25D5-4E0D-B887-6460812AD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4" t="-576" r="16331" b="44869"/>
          <a:stretch/>
        </p:blipFill>
        <p:spPr>
          <a:xfrm>
            <a:off x="83326" y="941949"/>
            <a:ext cx="12025347" cy="497410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78972E9-574D-4FCB-99CF-47293B2DB7B4}"/>
              </a:ext>
            </a:extLst>
          </p:cNvPr>
          <p:cNvCxnSpPr>
            <a:cxnSpLocks/>
          </p:cNvCxnSpPr>
          <p:nvPr/>
        </p:nvCxnSpPr>
        <p:spPr>
          <a:xfrm>
            <a:off x="8399418" y="2619103"/>
            <a:ext cx="633548" cy="58782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258254-A7EB-493F-BA3F-3E05E75627AE}"/>
              </a:ext>
            </a:extLst>
          </p:cNvPr>
          <p:cNvSpPr txBox="1"/>
          <p:nvPr/>
        </p:nvSpPr>
        <p:spPr>
          <a:xfrm>
            <a:off x="10782354" y="0"/>
            <a:ext cx="140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테이블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404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CA16F04-8A9C-4F33-9EDC-8ABF2B6214D6}"/>
              </a:ext>
            </a:extLst>
          </p:cNvPr>
          <p:cNvSpPr txBox="1"/>
          <p:nvPr/>
        </p:nvSpPr>
        <p:spPr>
          <a:xfrm>
            <a:off x="10782354" y="0"/>
            <a:ext cx="140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테이블 생성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388D6A-0292-406B-BEB6-0246DE259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30" r="12390" b="530"/>
          <a:stretch/>
        </p:blipFill>
        <p:spPr>
          <a:xfrm>
            <a:off x="1054885" y="345831"/>
            <a:ext cx="10082229" cy="616633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85BF73-B07B-4C64-9797-93F61A3D4994}"/>
              </a:ext>
            </a:extLst>
          </p:cNvPr>
          <p:cNvCxnSpPr>
            <a:cxnSpLocks/>
          </p:cNvCxnSpPr>
          <p:nvPr/>
        </p:nvCxnSpPr>
        <p:spPr>
          <a:xfrm>
            <a:off x="6095999" y="3592286"/>
            <a:ext cx="633548" cy="58782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2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80934C-C591-4894-BC67-0A307E00216C}"/>
              </a:ext>
            </a:extLst>
          </p:cNvPr>
          <p:cNvSpPr txBox="1"/>
          <p:nvPr/>
        </p:nvSpPr>
        <p:spPr>
          <a:xfrm>
            <a:off x="10782354" y="0"/>
            <a:ext cx="140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테이블 생성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152192-BAB0-4AA8-8FF5-FDE2309D4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" y="640120"/>
            <a:ext cx="10332720" cy="557775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507BA58-3391-470B-AB03-2D157C4284F4}"/>
              </a:ext>
            </a:extLst>
          </p:cNvPr>
          <p:cNvCxnSpPr>
            <a:cxnSpLocks/>
          </p:cNvCxnSpPr>
          <p:nvPr/>
        </p:nvCxnSpPr>
        <p:spPr>
          <a:xfrm>
            <a:off x="10315301" y="2769325"/>
            <a:ext cx="633548" cy="58782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529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34597" y="2677995"/>
            <a:ext cx="4322805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값 삽입</a:t>
            </a:r>
          </a:p>
        </p:txBody>
      </p:sp>
    </p:spTree>
    <p:extLst>
      <p:ext uri="{BB962C8B-B14F-4D97-AF65-F5344CB8AC3E}">
        <p14:creationId xmlns:p14="http://schemas.microsoft.com/office/powerpoint/2010/main" val="3242371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B6A8EF1-6CB5-438E-98CD-35ABAD36312F}"/>
              </a:ext>
            </a:extLst>
          </p:cNvPr>
          <p:cNvSpPr txBox="1"/>
          <p:nvPr/>
        </p:nvSpPr>
        <p:spPr>
          <a:xfrm>
            <a:off x="10782354" y="0"/>
            <a:ext cx="140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테이블 생성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266BEC-5D72-4159-B5C5-C24A2D6AA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1" y="914448"/>
            <a:ext cx="9405257" cy="502910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7132D57-8AE1-4209-B73E-62CFB0F80BA1}"/>
              </a:ext>
            </a:extLst>
          </p:cNvPr>
          <p:cNvCxnSpPr>
            <a:cxnSpLocks/>
          </p:cNvCxnSpPr>
          <p:nvPr/>
        </p:nvCxnSpPr>
        <p:spPr>
          <a:xfrm flipV="1">
            <a:off x="4325981" y="1371600"/>
            <a:ext cx="0" cy="95358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49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949491" y="3861957"/>
            <a:ext cx="2865122" cy="1122469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모의 해킹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251158" y="2318600"/>
            <a:ext cx="4376783" cy="1122469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로그인 창 구현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4919" y="737574"/>
            <a:ext cx="6294267" cy="1122469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HY강B" panose="02030600000101010101" pitchFamily="18" charset="-127"/>
                <a:ea typeface="HY강B" panose="02030600000101010101" pitchFamily="18" charset="-127"/>
              </a:rPr>
              <a:t>데이터 입력 출력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27941" y="32084"/>
            <a:ext cx="974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데이터베이스 구축부터 활용까지</a:t>
            </a:r>
            <a:endParaRPr lang="ko-KR" altLang="en-US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-4419873" y="-6627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INDEX</a:t>
            </a:r>
            <a:endParaRPr lang="ko-KR" altLang="en-US" sz="4000" dirty="0"/>
          </a:p>
        </p:txBody>
      </p:sp>
      <p:sp>
        <p:nvSpPr>
          <p:cNvPr id="7" name="직사각형 6"/>
          <p:cNvSpPr/>
          <p:nvPr/>
        </p:nvSpPr>
        <p:spPr>
          <a:xfrm>
            <a:off x="4055191" y="5405314"/>
            <a:ext cx="4768716" cy="1122469"/>
          </a:xfrm>
          <a:prstGeom prst="rect">
            <a:avLst/>
          </a:prstGeom>
          <a:solidFill>
            <a:schemeClr val="lt1">
              <a:alpha val="28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>
                <a:latin typeface="HY강B" panose="02030600000101010101" pitchFamily="18" charset="-127"/>
                <a:ea typeface="HY강B" panose="02030600000101010101" pitchFamily="18" charset="-127"/>
              </a:rPr>
              <a:t>추천시스템 구현</a:t>
            </a:r>
            <a:endParaRPr lang="ko-KR" altLang="en-US" sz="4800" dirty="0">
              <a:ln w="0"/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130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8F02AA7-BD05-4298-9FCB-B54F931B0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21" y="918642"/>
            <a:ext cx="10481558" cy="5020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BEF575-3C4B-4961-9FF5-052DDC82329B}"/>
              </a:ext>
            </a:extLst>
          </p:cNvPr>
          <p:cNvSpPr txBox="1"/>
          <p:nvPr/>
        </p:nvSpPr>
        <p:spPr>
          <a:xfrm>
            <a:off x="11175274" y="0"/>
            <a:ext cx="101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값 삽입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7BF75D-9382-4505-BC6C-04292D098FD5}"/>
              </a:ext>
            </a:extLst>
          </p:cNvPr>
          <p:cNvCxnSpPr>
            <a:cxnSpLocks/>
          </p:cNvCxnSpPr>
          <p:nvPr/>
        </p:nvCxnSpPr>
        <p:spPr>
          <a:xfrm flipH="1">
            <a:off x="7308668" y="2508068"/>
            <a:ext cx="107115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208A1B-8698-4BAD-8739-E7293A8514E3}"/>
              </a:ext>
            </a:extLst>
          </p:cNvPr>
          <p:cNvSpPr/>
          <p:nvPr/>
        </p:nvSpPr>
        <p:spPr>
          <a:xfrm>
            <a:off x="8379823" y="2326194"/>
            <a:ext cx="2363388" cy="502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아무거나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E60565-B44B-4A35-9AD7-163DA1BF395E}"/>
              </a:ext>
            </a:extLst>
          </p:cNvPr>
          <p:cNvCxnSpPr>
            <a:cxnSpLocks/>
          </p:cNvCxnSpPr>
          <p:nvPr/>
        </p:nvCxnSpPr>
        <p:spPr>
          <a:xfrm flipH="1">
            <a:off x="6158642" y="2028344"/>
            <a:ext cx="107115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7E9742-11A3-4C74-9D6D-BC6A4EFE4A13}"/>
              </a:ext>
            </a:extLst>
          </p:cNvPr>
          <p:cNvSpPr/>
          <p:nvPr/>
        </p:nvSpPr>
        <p:spPr>
          <a:xfrm>
            <a:off x="7198129" y="1776884"/>
            <a:ext cx="1599705" cy="502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입력</a:t>
            </a:r>
            <a:r>
              <a:rPr lang="en-US" altLang="ko-KR" sz="3600" dirty="0">
                <a:solidFill>
                  <a:schemeClr val="tx1"/>
                </a:solidFill>
              </a:rPr>
              <a:t>X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258514D-1565-4A46-B019-B664F6F9A274}"/>
              </a:ext>
            </a:extLst>
          </p:cNvPr>
          <p:cNvCxnSpPr>
            <a:cxnSpLocks/>
          </p:cNvCxnSpPr>
          <p:nvPr/>
        </p:nvCxnSpPr>
        <p:spPr>
          <a:xfrm flipH="1" flipV="1">
            <a:off x="7229798" y="3057379"/>
            <a:ext cx="353191" cy="67377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68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FDA2487-567B-4B0D-8649-6BE93C5B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157859"/>
            <a:ext cx="12100560" cy="457686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64C241B-E381-4D6F-8A5B-4E0CA2210B67}"/>
              </a:ext>
            </a:extLst>
          </p:cNvPr>
          <p:cNvCxnSpPr>
            <a:cxnSpLocks/>
          </p:cNvCxnSpPr>
          <p:nvPr/>
        </p:nvCxnSpPr>
        <p:spPr>
          <a:xfrm flipV="1">
            <a:off x="380998" y="1469571"/>
            <a:ext cx="0" cy="95358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E5FAA6-06E6-4117-8699-B403A8DF2CCB}"/>
              </a:ext>
            </a:extLst>
          </p:cNvPr>
          <p:cNvSpPr txBox="1"/>
          <p:nvPr/>
        </p:nvSpPr>
        <p:spPr>
          <a:xfrm>
            <a:off x="11175274" y="0"/>
            <a:ext cx="101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값 삽입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662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86B321-2455-43AD-BC64-BD21DA47D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62" y="718006"/>
            <a:ext cx="8558675" cy="54219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E249F2C-37C5-448E-91FA-ED39FF032D91}"/>
              </a:ext>
            </a:extLst>
          </p:cNvPr>
          <p:cNvSpPr/>
          <p:nvPr/>
        </p:nvSpPr>
        <p:spPr>
          <a:xfrm>
            <a:off x="3526971" y="2939143"/>
            <a:ext cx="78378" cy="12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532AD-075F-4759-9A5C-B89A66F90A76}"/>
              </a:ext>
            </a:extLst>
          </p:cNvPr>
          <p:cNvSpPr txBox="1"/>
          <p:nvPr/>
        </p:nvSpPr>
        <p:spPr>
          <a:xfrm>
            <a:off x="11175274" y="0"/>
            <a:ext cx="101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값 삽입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6004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37807" y="2677995"/>
            <a:ext cx="4516385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데이터 출력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298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56620D-3CF3-4444-94A6-CF86EF318586}"/>
              </a:ext>
            </a:extLst>
          </p:cNvPr>
          <p:cNvSpPr txBox="1"/>
          <p:nvPr/>
        </p:nvSpPr>
        <p:spPr>
          <a:xfrm>
            <a:off x="10778248" y="0"/>
            <a:ext cx="14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데이터 출력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E5D911-D019-43CD-B24B-90C205D60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291"/>
            <a:ext cx="12192000" cy="560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95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367440-8E40-4DC3-ACBE-E3358D1D2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484007"/>
            <a:ext cx="8391525" cy="588998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FE99080-EFE4-4E70-B6EC-B3736535411A}"/>
              </a:ext>
            </a:extLst>
          </p:cNvPr>
          <p:cNvSpPr/>
          <p:nvPr/>
        </p:nvSpPr>
        <p:spPr>
          <a:xfrm>
            <a:off x="1900236" y="484007"/>
            <a:ext cx="3342323" cy="415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8C814AB-81C1-49CF-888B-D6E0B1A2A1CC}"/>
              </a:ext>
            </a:extLst>
          </p:cNvPr>
          <p:cNvCxnSpPr>
            <a:cxnSpLocks/>
          </p:cNvCxnSpPr>
          <p:nvPr/>
        </p:nvCxnSpPr>
        <p:spPr>
          <a:xfrm flipH="1">
            <a:off x="3230880" y="2780211"/>
            <a:ext cx="201167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A9A852-79CE-44C5-8EDA-3B14818C6C28}"/>
              </a:ext>
            </a:extLst>
          </p:cNvPr>
          <p:cNvSpPr/>
          <p:nvPr/>
        </p:nvSpPr>
        <p:spPr>
          <a:xfrm>
            <a:off x="5242559" y="2356760"/>
            <a:ext cx="2423161" cy="846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err="1">
                <a:solidFill>
                  <a:schemeClr val="tx1"/>
                </a:solidFill>
              </a:rPr>
              <a:t>htdocs</a:t>
            </a:r>
            <a:endParaRPr lang="ko-KR" altLang="en-US" sz="4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374099-14F8-4EAF-B524-652207EA5AFC}"/>
              </a:ext>
            </a:extLst>
          </p:cNvPr>
          <p:cNvSpPr txBox="1"/>
          <p:nvPr/>
        </p:nvSpPr>
        <p:spPr>
          <a:xfrm>
            <a:off x="10778248" y="0"/>
            <a:ext cx="14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데이터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456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5DC9FD-96C6-4B5F-A542-4C333BDD8BCA}"/>
              </a:ext>
            </a:extLst>
          </p:cNvPr>
          <p:cNvSpPr txBox="1"/>
          <p:nvPr/>
        </p:nvSpPr>
        <p:spPr>
          <a:xfrm>
            <a:off x="360556" y="1462950"/>
            <a:ext cx="11854527" cy="4261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mysqli_connect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＂</a:t>
            </a:r>
            <a:r>
              <a:rPr lang="ko-KR" altLang="en-US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주소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아이디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＂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＂</a:t>
            </a:r>
            <a:r>
              <a:rPr lang="ko-KR" altLang="en-US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비밀번호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"DB</a:t>
            </a:r>
            <a:r>
              <a:rPr lang="ko-KR" altLang="en-US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명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")</a:t>
            </a:r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en-US" altLang="ko-KR" sz="2800" dirty="0" err="1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</a:t>
            </a:r>
            <a:r>
              <a:rPr lang="ko-KR" altLang="en-US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연결</a:t>
            </a:r>
            <a:endParaRPr lang="en-US" altLang="ko-KR" sz="2800" dirty="0">
              <a:solidFill>
                <a:schemeClr val="accent6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$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test"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2800" dirty="0" err="1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</a:t>
            </a:r>
            <a:endParaRPr lang="en-US" altLang="ko-KR" sz="2800" dirty="0">
              <a:solidFill>
                <a:schemeClr val="accent6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mysqli_query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 $con, $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);</a:t>
            </a:r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2800" dirty="0" err="1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</a:t>
            </a:r>
            <a:r>
              <a:rPr lang="ko-KR" altLang="en-US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전송</a:t>
            </a:r>
            <a:endParaRPr lang="en-US" altLang="ko-KR" sz="2800" dirty="0">
              <a:solidFill>
                <a:schemeClr val="accent6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mysqli_fetch_array</a:t>
            </a:r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 실행으로 얻은 </a:t>
            </a:r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</a:t>
            </a:r>
            <a:r>
              <a:rPr lang="ko-KR" altLang="en-US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에서 레코드 </a:t>
            </a:r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ko-KR" altLang="en-US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개씩 리턴</a:t>
            </a:r>
            <a:endParaRPr lang="en-US" altLang="ko-KR" sz="2800" dirty="0">
              <a:solidFill>
                <a:schemeClr val="accent6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 </a:t>
            </a:r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문자열 출력</a:t>
            </a:r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&lt;p&gt; </a:t>
            </a:r>
            <a:r>
              <a:rPr lang="ko-KR" altLang="en-US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문단 띄우기  </a:t>
            </a:r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2800" dirty="0" err="1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</a:t>
            </a:r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2800" dirty="0" err="1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줄띄우기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8A6007-3EDA-4271-8BE5-CECCA3B00365}"/>
              </a:ext>
            </a:extLst>
          </p:cNvPr>
          <p:cNvSpPr txBox="1"/>
          <p:nvPr/>
        </p:nvSpPr>
        <p:spPr>
          <a:xfrm>
            <a:off x="10778248" y="0"/>
            <a:ext cx="14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데이터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9436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573077-E2CC-4743-B6D5-0D2F4BB51346}"/>
              </a:ext>
            </a:extLst>
          </p:cNvPr>
          <p:cNvSpPr txBox="1"/>
          <p:nvPr/>
        </p:nvSpPr>
        <p:spPr>
          <a:xfrm>
            <a:off x="1245954" y="1228397"/>
            <a:ext cx="970009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&lt;?php</a:t>
            </a:r>
            <a:endParaRPr lang="en-US" altLang="ko-KR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$con = 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mysqli_connect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"localhost"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"root"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2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io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$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test"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$result = 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mysqli_query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 $con, $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);</a:t>
            </a:r>
          </a:p>
          <a:p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($row = 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mysqli_fetch_array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($result)){</a:t>
            </a:r>
          </a:p>
          <a:p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print_r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($row);</a:t>
            </a:r>
          </a:p>
          <a:p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'&lt;p&gt;'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2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//echo $row['content'];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?&gt;</a:t>
            </a:r>
            <a:endParaRPr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D5CA7-2D0E-4214-A6BC-7B7BF075EAD5}"/>
              </a:ext>
            </a:extLst>
          </p:cNvPr>
          <p:cNvSpPr txBox="1"/>
          <p:nvPr/>
        </p:nvSpPr>
        <p:spPr>
          <a:xfrm>
            <a:off x="145979" y="34111"/>
            <a:ext cx="4746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mysqli_fetch_array</a:t>
            </a:r>
            <a:r>
              <a:rPr lang="en-US" altLang="ko-KR" sz="3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3600" dirty="0">
                <a:latin typeface="돋움체" panose="020B0609000101010101" pitchFamily="49" charset="-127"/>
                <a:ea typeface="돋움체" panose="020B0609000101010101" pitchFamily="49" charset="-127"/>
              </a:rPr>
              <a:t>$row </a:t>
            </a:r>
            <a:r>
              <a:rPr lang="ko-KR" altLang="en-US" sz="3600" dirty="0">
                <a:latin typeface="돋움체" panose="020B0609000101010101" pitchFamily="49" charset="-127"/>
                <a:ea typeface="돋움체" panose="020B0609000101010101" pitchFamily="49" charset="-127"/>
              </a:rPr>
              <a:t>출력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F1153-CD34-413B-BBAD-93992BD9D1FE}"/>
              </a:ext>
            </a:extLst>
          </p:cNvPr>
          <p:cNvSpPr txBox="1"/>
          <p:nvPr/>
        </p:nvSpPr>
        <p:spPr>
          <a:xfrm>
            <a:off x="10778248" y="0"/>
            <a:ext cx="14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데이터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477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D9725F8-395C-434B-BFFD-59CC52A91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2" y="1234440"/>
            <a:ext cx="11005236" cy="5212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642410-00B8-48EE-81DB-71B0C39F842F}"/>
              </a:ext>
            </a:extLst>
          </p:cNvPr>
          <p:cNvSpPr txBox="1"/>
          <p:nvPr/>
        </p:nvSpPr>
        <p:spPr>
          <a:xfrm>
            <a:off x="145979" y="34111"/>
            <a:ext cx="4746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mysqli_fetch_array</a:t>
            </a:r>
            <a:r>
              <a:rPr lang="en-US" altLang="ko-KR" sz="3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3600" dirty="0">
                <a:latin typeface="돋움체" panose="020B0609000101010101" pitchFamily="49" charset="-127"/>
                <a:ea typeface="돋움체" panose="020B0609000101010101" pitchFamily="49" charset="-127"/>
              </a:rPr>
              <a:t>$row </a:t>
            </a:r>
            <a:r>
              <a:rPr lang="ko-KR" altLang="en-US" sz="3600" dirty="0">
                <a:latin typeface="돋움체" panose="020B0609000101010101" pitchFamily="49" charset="-127"/>
                <a:ea typeface="돋움체" panose="020B0609000101010101" pitchFamily="49" charset="-127"/>
              </a:rPr>
              <a:t>출력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2002C-02E3-4EB5-8567-3353191AA070}"/>
              </a:ext>
            </a:extLst>
          </p:cNvPr>
          <p:cNvSpPr txBox="1"/>
          <p:nvPr/>
        </p:nvSpPr>
        <p:spPr>
          <a:xfrm>
            <a:off x="10778248" y="0"/>
            <a:ext cx="14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데이터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9640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7376F-6119-402B-AC70-5BF11047161A}"/>
              </a:ext>
            </a:extLst>
          </p:cNvPr>
          <p:cNvSpPr txBox="1"/>
          <p:nvPr/>
        </p:nvSpPr>
        <p:spPr>
          <a:xfrm>
            <a:off x="1274956" y="1569630"/>
            <a:ext cx="1062342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&lt;?php</a:t>
            </a:r>
            <a:endParaRPr lang="en-US" altLang="ko-KR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$con = 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mysqli_connect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"localhost"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"root"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2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io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$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"SELECT 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FROM test"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$result = 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mysqli_query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 $con, $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);</a:t>
            </a:r>
          </a:p>
          <a:p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while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($row = 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mysqli_fetch_array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($result)){</a:t>
            </a:r>
          </a:p>
          <a:p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echo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'&lt;p&gt;'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echo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$row[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'content’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?&gt;</a:t>
            </a:r>
            <a:endParaRPr lang="ko-KR" altLang="en-US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2B2E8-F013-4067-ADDA-EF30BED0A3E4}"/>
              </a:ext>
            </a:extLst>
          </p:cNvPr>
          <p:cNvSpPr txBox="1"/>
          <p:nvPr/>
        </p:nvSpPr>
        <p:spPr>
          <a:xfrm>
            <a:off x="291830" y="887165"/>
            <a:ext cx="133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out.php</a:t>
            </a:r>
            <a:endParaRPr lang="ko-KR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6092D-3C35-43D3-8C0C-4F26B1521FE4}"/>
              </a:ext>
            </a:extLst>
          </p:cNvPr>
          <p:cNvSpPr txBox="1"/>
          <p:nvPr/>
        </p:nvSpPr>
        <p:spPr>
          <a:xfrm>
            <a:off x="10778248" y="0"/>
            <a:ext cx="14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데이터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684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43955" y="2793012"/>
            <a:ext cx="4104089" cy="150200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Q &amp; A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9178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37807" y="2473137"/>
            <a:ext cx="4516385" cy="191172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데이터 입력</a:t>
            </a:r>
            <a:endParaRPr lang="en-US" altLang="ko-KR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en-US" altLang="ko-KR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레코드 추가</a:t>
            </a:r>
            <a:r>
              <a:rPr lang="en-US" altLang="ko-KR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1872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C92C0-8071-4498-9B6C-6B2B9A8F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9BD4F-7628-4BA2-B0A7-39871DEDF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67AEAF-79D7-4F6D-B0EE-0CAD94EB9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1" y="0"/>
            <a:ext cx="1208855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BA90A-9EA9-462E-91BA-85E15904BCE2}"/>
              </a:ext>
            </a:extLst>
          </p:cNvPr>
          <p:cNvSpPr txBox="1"/>
          <p:nvPr/>
        </p:nvSpPr>
        <p:spPr>
          <a:xfrm>
            <a:off x="10778248" y="0"/>
            <a:ext cx="14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데이터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372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7FF2A0-4570-455C-AC74-D9F00EDCF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527" y="782599"/>
            <a:ext cx="3676650" cy="1152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0B3BBD-8E2B-48AD-A82C-7226D38F47DD}"/>
              </a:ext>
            </a:extLst>
          </p:cNvPr>
          <p:cNvSpPr txBox="1"/>
          <p:nvPr/>
        </p:nvSpPr>
        <p:spPr>
          <a:xfrm>
            <a:off x="243442" y="1935124"/>
            <a:ext cx="118918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&lt;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 </a:t>
            </a:r>
            <a:r>
              <a:rPr lang="en-US" altLang="ko-KR" sz="28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action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in.php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method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"post"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&gt;//post</a:t>
            </a: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형식으로 값 넘김</a:t>
            </a:r>
            <a:endParaRPr lang="en-US" altLang="ko-KR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버튼 눌리면 </a:t>
            </a:r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action = </a:t>
            </a:r>
            <a:r>
              <a:rPr lang="en-US" altLang="ko-KR" sz="2800" dirty="0" err="1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in.php</a:t>
            </a:r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재귀 함수 처럼 자기 자신 부름 </a:t>
            </a:r>
            <a:endParaRPr lang="en-US" altLang="ko-KR" sz="2800" dirty="0">
              <a:solidFill>
                <a:schemeClr val="accent6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input: &lt;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 </a:t>
            </a:r>
            <a:r>
              <a:rPr lang="en-US" altLang="ko-KR" sz="28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"text"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"content"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/&gt; //</a:t>
            </a: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텍스트 박스 </a:t>
            </a:r>
            <a:endParaRPr lang="en-US" altLang="ko-KR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&lt;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 </a:t>
            </a:r>
            <a:r>
              <a:rPr lang="en-US" altLang="ko-KR" sz="28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＂submit＂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/&gt; //</a:t>
            </a:r>
            <a:r>
              <a:rPr lang="ko-KR" altLang="en-US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제출버튼</a:t>
            </a:r>
            <a:endParaRPr lang="en-US" altLang="ko-KR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&lt;/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&lt;/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AD014-38EC-408F-9C60-821B352A290E}"/>
              </a:ext>
            </a:extLst>
          </p:cNvPr>
          <p:cNvSpPr txBox="1"/>
          <p:nvPr/>
        </p:nvSpPr>
        <p:spPr>
          <a:xfrm>
            <a:off x="10778248" y="0"/>
            <a:ext cx="14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데이터 입력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B0EEE4-9918-4708-A206-4245105C68CC}"/>
              </a:ext>
            </a:extLst>
          </p:cNvPr>
          <p:cNvSpPr txBox="1"/>
          <p:nvPr/>
        </p:nvSpPr>
        <p:spPr>
          <a:xfrm>
            <a:off x="145979" y="34111"/>
            <a:ext cx="691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Html</a:t>
            </a:r>
            <a:r>
              <a:rPr lang="ko-KR" altLang="en-US" sz="3600" dirty="0"/>
              <a:t> 텍스트 박스와 제출 버튼 </a:t>
            </a:r>
          </a:p>
        </p:txBody>
      </p:sp>
    </p:spTree>
    <p:extLst>
      <p:ext uri="{BB962C8B-B14F-4D97-AF65-F5344CB8AC3E}">
        <p14:creationId xmlns:p14="http://schemas.microsoft.com/office/powerpoint/2010/main" val="41744211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0B3BBD-8E2B-48AD-A82C-7226D38F47DD}"/>
              </a:ext>
            </a:extLst>
          </p:cNvPr>
          <p:cNvSpPr txBox="1"/>
          <p:nvPr/>
        </p:nvSpPr>
        <p:spPr>
          <a:xfrm>
            <a:off x="715926" y="2204484"/>
            <a:ext cx="112350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&lt;?php</a:t>
            </a:r>
            <a:endParaRPr lang="en-US" altLang="ko-KR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echo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$_POST[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'content’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];</a:t>
            </a:r>
          </a:p>
          <a:p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//$_POST['content']</a:t>
            </a:r>
            <a:r>
              <a:rPr lang="ko-KR" altLang="en-US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전에 입력한 값이 </a:t>
            </a:r>
            <a:r>
              <a:rPr lang="ko-KR" altLang="en-US" sz="2800" dirty="0" err="1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들어가있다</a:t>
            </a:r>
            <a:endParaRPr lang="en-US" altLang="ko-KR" sz="2800" dirty="0">
              <a:solidFill>
                <a:schemeClr val="accent6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800" dirty="0" err="1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aaaasdsasd</a:t>
            </a:r>
            <a:r>
              <a:rPr lang="ko-KR" altLang="en-US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입력하고 제출을 누르면 </a:t>
            </a:r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POST</a:t>
            </a:r>
            <a:r>
              <a:rPr lang="ko-KR" altLang="en-US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방식으로 </a:t>
            </a:r>
            <a:r>
              <a:rPr lang="en-US" altLang="ko-KR" sz="2800" dirty="0" err="1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in.php</a:t>
            </a:r>
            <a:r>
              <a:rPr lang="ko-KR" altLang="en-US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넘어가 </a:t>
            </a:r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$_POST['content’]</a:t>
            </a:r>
            <a:r>
              <a:rPr lang="ko-KR" altLang="en-US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</a:t>
            </a:r>
            <a:r>
              <a:rPr lang="ko-KR" altLang="en-US" sz="2800" dirty="0" err="1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저장되있다</a:t>
            </a:r>
            <a:endParaRPr lang="en-US" altLang="ko-KR" sz="2800" dirty="0">
              <a:solidFill>
                <a:schemeClr val="accent6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2800" dirty="0">
              <a:solidFill>
                <a:schemeClr val="accent6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이제 저장된 값을 </a:t>
            </a:r>
            <a:r>
              <a:rPr lang="en-US" altLang="ko-KR" sz="2800" dirty="0" err="1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</a:t>
            </a:r>
            <a:r>
              <a:rPr lang="ko-KR" altLang="en-US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보내주면 된다</a:t>
            </a:r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endParaRPr lang="ko-KR" altLang="en-US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?&gt;</a:t>
            </a:r>
            <a:endParaRPr lang="ko-KR" altLang="en-US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8B9C4C-28CC-414F-8187-972CE6238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485" y="781271"/>
            <a:ext cx="3409950" cy="1628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210CCA-064F-4A83-8479-B46488B6F642}"/>
              </a:ext>
            </a:extLst>
          </p:cNvPr>
          <p:cNvSpPr txBox="1"/>
          <p:nvPr/>
        </p:nvSpPr>
        <p:spPr>
          <a:xfrm>
            <a:off x="10778248" y="0"/>
            <a:ext cx="14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데이터 입력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EFCA7-F2C1-486A-9311-FD4276C0300C}"/>
              </a:ext>
            </a:extLst>
          </p:cNvPr>
          <p:cNvSpPr txBox="1"/>
          <p:nvPr/>
        </p:nvSpPr>
        <p:spPr>
          <a:xfrm>
            <a:off x="145979" y="34111"/>
            <a:ext cx="493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Action</a:t>
            </a:r>
            <a:r>
              <a:rPr lang="ko-KR" altLang="en-US" sz="3600" dirty="0"/>
              <a:t>과 </a:t>
            </a:r>
            <a:r>
              <a:rPr lang="en-US" altLang="ko-KR" sz="3600" dirty="0"/>
              <a:t>POST</a:t>
            </a:r>
            <a:r>
              <a:rPr lang="ko-KR" altLang="en-US" sz="3600" dirty="0"/>
              <a:t>의 역할 </a:t>
            </a:r>
          </a:p>
        </p:txBody>
      </p:sp>
    </p:spTree>
    <p:extLst>
      <p:ext uri="{BB962C8B-B14F-4D97-AF65-F5344CB8AC3E}">
        <p14:creationId xmlns:p14="http://schemas.microsoft.com/office/powerpoint/2010/main" val="2477054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DE6953-736C-455D-BF69-D28009B8A989}"/>
              </a:ext>
            </a:extLst>
          </p:cNvPr>
          <p:cNvSpPr txBox="1"/>
          <p:nvPr/>
        </p:nvSpPr>
        <p:spPr>
          <a:xfrm>
            <a:off x="173665" y="2025250"/>
            <a:ext cx="1184467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&lt;?php</a:t>
            </a:r>
            <a:endParaRPr lang="en-US" altLang="ko-KR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$con = 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mysqli_connect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"localhost"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"root"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2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io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en-US" altLang="ko-KR" sz="2800" dirty="0" err="1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</a:t>
            </a:r>
            <a:r>
              <a:rPr lang="ko-KR" altLang="en-US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연결</a:t>
            </a:r>
            <a:endParaRPr lang="en-US" altLang="ko-KR" sz="2800" dirty="0">
              <a:solidFill>
                <a:schemeClr val="accent6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$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"INSERT INTO test (content) VALUES('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$_POST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[content]’)”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칼럼 </a:t>
            </a:r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content</a:t>
            </a:r>
            <a:r>
              <a:rPr lang="ko-KR" altLang="en-US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</a:t>
            </a:r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'$_POST[content]</a:t>
            </a:r>
            <a:r>
              <a:rPr lang="ko-KR" altLang="en-US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저장된 값 삽입 시키는 </a:t>
            </a:r>
            <a:r>
              <a:rPr lang="ko-KR" altLang="en-US" sz="2800" dirty="0" err="1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</a:t>
            </a:r>
            <a:endParaRPr lang="en-US" altLang="ko-KR" sz="2800" dirty="0">
              <a:solidFill>
                <a:schemeClr val="accent6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2800" dirty="0" err="1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요청문</a:t>
            </a:r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endParaRPr lang="en-US" altLang="ko-KR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$result = 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mysqli_query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 $con, $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);</a:t>
            </a:r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2800" dirty="0" err="1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쿼리문</a:t>
            </a:r>
            <a:r>
              <a:rPr lang="en-US" altLang="ko-KR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2800" dirty="0">
                <a:solidFill>
                  <a:schemeClr val="accent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전송</a:t>
            </a:r>
            <a:endParaRPr lang="en-US" altLang="ko-KR" sz="2800" dirty="0">
              <a:solidFill>
                <a:schemeClr val="accent6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?&gt;</a:t>
            </a:r>
            <a:endParaRPr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E7CC4-D169-4C4E-88ED-F0EEE3F05118}"/>
              </a:ext>
            </a:extLst>
          </p:cNvPr>
          <p:cNvSpPr txBox="1"/>
          <p:nvPr/>
        </p:nvSpPr>
        <p:spPr>
          <a:xfrm>
            <a:off x="10778248" y="0"/>
            <a:ext cx="14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데이터 입력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AA895-EBFB-42BB-9020-6924338341E3}"/>
              </a:ext>
            </a:extLst>
          </p:cNvPr>
          <p:cNvSpPr txBox="1"/>
          <p:nvPr/>
        </p:nvSpPr>
        <p:spPr>
          <a:xfrm>
            <a:off x="145979" y="34111"/>
            <a:ext cx="493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DB</a:t>
            </a:r>
            <a:r>
              <a:rPr lang="ko-KR" altLang="en-US" sz="3600" dirty="0"/>
              <a:t>에 값 삽입</a:t>
            </a:r>
          </a:p>
        </p:txBody>
      </p:sp>
    </p:spTree>
    <p:extLst>
      <p:ext uri="{BB962C8B-B14F-4D97-AF65-F5344CB8AC3E}">
        <p14:creationId xmlns:p14="http://schemas.microsoft.com/office/powerpoint/2010/main" val="343498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EC48A0-51AA-4FB1-8AD1-78C6A8E7290E}"/>
              </a:ext>
            </a:extLst>
          </p:cNvPr>
          <p:cNvSpPr txBox="1"/>
          <p:nvPr/>
        </p:nvSpPr>
        <p:spPr>
          <a:xfrm>
            <a:off x="248093" y="366623"/>
            <a:ext cx="11943907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 </a:t>
            </a:r>
            <a:r>
              <a:rPr lang="en-US" altLang="ko-KR" sz="28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action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in.php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method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"post"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input: &lt;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 </a:t>
            </a:r>
            <a:r>
              <a:rPr lang="en-US" altLang="ko-KR" sz="28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"text"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"content"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/&gt;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 </a:t>
            </a:r>
            <a:r>
              <a:rPr lang="en-US" altLang="ko-KR" sz="28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type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"submit"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/&gt;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endParaRPr lang="ko-KR" altLang="en-US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&lt;?php</a:t>
            </a:r>
            <a:endParaRPr lang="en-US" altLang="ko-KR" sz="2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$con = 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mysqli_connect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"localhost"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"root"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2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io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$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"INSERT INTO test (content) VALUES('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$_POST</a:t>
            </a:r>
            <a:r>
              <a:rPr lang="en-US" altLang="ko-KR" sz="2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[content]')"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$result = </a:t>
            </a:r>
            <a:r>
              <a:rPr lang="en-US" altLang="ko-KR" sz="28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mysqli_query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 $con, $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sql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);</a:t>
            </a:r>
          </a:p>
          <a:p>
            <a:r>
              <a:rPr lang="en-US" altLang="ko-KR" sz="28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?&gt;</a:t>
            </a:r>
            <a:endParaRPr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04990-73E9-452F-8EA8-DEF31B87F12E}"/>
              </a:ext>
            </a:extLst>
          </p:cNvPr>
          <p:cNvSpPr txBox="1"/>
          <p:nvPr/>
        </p:nvSpPr>
        <p:spPr>
          <a:xfrm>
            <a:off x="0" y="0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in.php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3B73EA-38B5-43BE-A16A-13A21391D47B}"/>
              </a:ext>
            </a:extLst>
          </p:cNvPr>
          <p:cNvSpPr txBox="1"/>
          <p:nvPr/>
        </p:nvSpPr>
        <p:spPr>
          <a:xfrm>
            <a:off x="10778248" y="0"/>
            <a:ext cx="141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데이터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1241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875456" y="338832"/>
            <a:ext cx="6441087" cy="258866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칼럼 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개로 늘려서 출력 페이지 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입력페이지 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0C8EAB-09BF-4D22-BCBB-9D6636CE2EC0}"/>
              </a:ext>
            </a:extLst>
          </p:cNvPr>
          <p:cNvSpPr txBox="1"/>
          <p:nvPr/>
        </p:nvSpPr>
        <p:spPr>
          <a:xfrm>
            <a:off x="645042" y="3983673"/>
            <a:ext cx="3537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테이블 이름</a:t>
            </a:r>
            <a:r>
              <a:rPr lang="en-US" altLang="ko-KR" sz="3200" dirty="0"/>
              <a:t>: </a:t>
            </a:r>
            <a:r>
              <a:rPr lang="en-US" altLang="ko-KR" sz="3200" dirty="0" err="1"/>
              <a:t>dtest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88A8F2-0C4B-4C36-B6BB-0ADF58F0641F}"/>
              </a:ext>
            </a:extLst>
          </p:cNvPr>
          <p:cNvSpPr txBox="1"/>
          <p:nvPr/>
        </p:nvSpPr>
        <p:spPr>
          <a:xfrm>
            <a:off x="645042" y="3136612"/>
            <a:ext cx="8805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모르는 것 있을 때</a:t>
            </a:r>
            <a:r>
              <a:rPr lang="en-US" altLang="ko-KR" sz="3200" dirty="0"/>
              <a:t>: </a:t>
            </a:r>
            <a:r>
              <a:rPr lang="ko-KR" altLang="en-US" sz="3200" dirty="0"/>
              <a:t>강사 부르세요 </a:t>
            </a:r>
            <a:r>
              <a:rPr lang="en-US" altLang="ko-KR" sz="1600" dirty="0"/>
              <a:t>or </a:t>
            </a:r>
            <a:r>
              <a:rPr lang="ko-KR" altLang="en-US" sz="1600" dirty="0"/>
              <a:t>구글 검색해도 됩니다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FCBAE2-A790-432C-B12D-890BA9953E3A}"/>
              </a:ext>
            </a:extLst>
          </p:cNvPr>
          <p:cNvSpPr txBox="1"/>
          <p:nvPr/>
        </p:nvSpPr>
        <p:spPr>
          <a:xfrm>
            <a:off x="645042" y="4929971"/>
            <a:ext cx="5581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주석 달아주세요</a:t>
            </a:r>
            <a:r>
              <a:rPr lang="en-US" altLang="ko-KR" sz="3200" dirty="0"/>
              <a:t>:</a:t>
            </a:r>
            <a:r>
              <a:rPr lang="ko-KR" altLang="en-US" sz="3200" dirty="0"/>
              <a:t> </a:t>
            </a:r>
            <a:r>
              <a:rPr lang="en-US" altLang="ko-KR" sz="3200" dirty="0"/>
              <a:t>// , # , /* */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92827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07EC5-E6FD-40CF-A2AA-0409ABAC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CF767-E843-4D30-8C2C-0187E12F8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Notice: Undefined index: content in C:\..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Notice: Undefined index: content2 in C:\..</a:t>
            </a:r>
            <a:endParaRPr lang="ko-KR" altLang="en-US" dirty="0"/>
          </a:p>
          <a:p>
            <a:r>
              <a:rPr lang="ko-KR" altLang="en-US" dirty="0"/>
              <a:t>라는 오류가 나왔다면 왜 나왔을까 해결 방법은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6430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37807" y="2473137"/>
            <a:ext cx="4516385" cy="191172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#include</a:t>
            </a:r>
            <a:endParaRPr lang="ko-KR" alt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46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04385-D066-4CBC-BA55-7429A12DA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19" y="2836694"/>
            <a:ext cx="10619362" cy="1184612"/>
          </a:xfrm>
        </p:spPr>
        <p:txBody>
          <a:bodyPr>
            <a:normAutofit fontScale="90000"/>
          </a:bodyPr>
          <a:lstStyle/>
          <a:p>
            <a:r>
              <a:rPr lang="en-US" altLang="ko-KR" sz="7200" dirty="0"/>
              <a:t>https://github.com/tjsrnjs17/WB_DB_Lecture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35974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8200" y="2978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latin typeface="HY강B" panose="02030600000101010101" pitchFamily="18" charset="-127"/>
                <a:ea typeface="HY강B" panose="02030600000101010101" pitchFamily="18" charset="-127"/>
              </a:rPr>
              <a:t>Hardware</a:t>
            </a:r>
            <a:endParaRPr lang="ko-KR" altLang="en-US" sz="6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37087" y="2885805"/>
            <a:ext cx="7317826" cy="151115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데이터 베이스란</a:t>
            </a:r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11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24FC16-506A-4D17-BB93-18CD707EF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14" y="1772448"/>
            <a:ext cx="4851772" cy="331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68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580" y="2777246"/>
            <a:ext cx="7204840" cy="151115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Back to the 1950</a:t>
            </a:r>
            <a:endParaRPr lang="ko-KR" alt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292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3012</TotalTime>
  <Words>1107</Words>
  <Application>Microsoft Office PowerPoint</Application>
  <PresentationFormat>와이드스크린</PresentationFormat>
  <Paragraphs>216</Paragraphs>
  <Slides>58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8" baseType="lpstr">
      <vt:lpstr>Apple SD Gothic Neo</vt:lpstr>
      <vt:lpstr>HY강B</vt:lpstr>
      <vt:lpstr>Roboto</vt:lpstr>
      <vt:lpstr>Spoqa Han Sans</vt:lpstr>
      <vt:lpstr>굵은안상수체</vt:lpstr>
      <vt:lpstr>돋움체</vt:lpstr>
      <vt:lpstr>맑은 고딕</vt:lpstr>
      <vt:lpstr>arial</vt:lpstr>
      <vt:lpstr>arial</vt:lpstr>
      <vt:lpstr>Office 테마</vt:lpstr>
      <vt:lpstr>https://bit.ly/2Y8WvMJ</vt:lpstr>
      <vt:lpstr>PowerPoint 프레젠테이션</vt:lpstr>
      <vt:lpstr>PowerPoint 프레젠테이션</vt:lpstr>
      <vt:lpstr>PowerPoint 프레젠테이션</vt:lpstr>
      <vt:lpstr>PowerPoint 프레젠테이션</vt:lpstr>
      <vt:lpstr>https://github.com/tjsrnjs17/WB_DB_Lecture</vt:lpstr>
      <vt:lpstr>PowerPoint 프레젠테이션</vt:lpstr>
      <vt:lpstr>PowerPoint 프레젠테이션</vt:lpstr>
      <vt:lpstr>PowerPoint 프레젠테이션</vt:lpstr>
      <vt:lpstr>데이터베이스의 역사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imagination</dc:title>
  <dc:creator>선종 유</dc:creator>
  <cp:lastModifiedBy>유선권</cp:lastModifiedBy>
  <cp:revision>89</cp:revision>
  <dcterms:created xsi:type="dcterms:W3CDTF">2018-07-10T08:27:50Z</dcterms:created>
  <dcterms:modified xsi:type="dcterms:W3CDTF">2020-08-16T20:17:23Z</dcterms:modified>
</cp:coreProperties>
</file>